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7"/>
  </p:notesMasterIdLst>
  <p:handoutMasterIdLst>
    <p:handoutMasterId r:id="rId18"/>
  </p:handoutMasterIdLst>
  <p:sldIdLst>
    <p:sldId id="1594" r:id="rId2"/>
    <p:sldId id="1532" r:id="rId3"/>
    <p:sldId id="1595" r:id="rId4"/>
    <p:sldId id="1535" r:id="rId5"/>
    <p:sldId id="1596" r:id="rId6"/>
    <p:sldId id="1597" r:id="rId7"/>
    <p:sldId id="1570" r:id="rId8"/>
    <p:sldId id="1599" r:id="rId9"/>
    <p:sldId id="1600" r:id="rId10"/>
    <p:sldId id="1602" r:id="rId11"/>
    <p:sldId id="1603" r:id="rId12"/>
    <p:sldId id="1605" r:id="rId13"/>
    <p:sldId id="1608" r:id="rId14"/>
    <p:sldId id="1606" r:id="rId15"/>
    <p:sldId id="283" r:id="rId16"/>
  </p:sldIdLst>
  <p:sldSz cx="12192000" cy="6858000"/>
  <p:notesSz cx="6888163" cy="100203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B8DB"/>
    <a:srgbClr val="07B8CB"/>
    <a:srgbClr val="CC00CC"/>
    <a:srgbClr val="FF6699"/>
    <a:srgbClr val="FF33CC"/>
    <a:srgbClr val="CC00FF"/>
    <a:srgbClr val="BBF0FB"/>
    <a:srgbClr val="0993AF"/>
    <a:srgbClr val="A8B758"/>
    <a:srgbClr val="D6DD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14" autoAdjust="0"/>
    <p:restoredTop sz="91162" autoAdjust="0"/>
  </p:normalViewPr>
  <p:slideViewPr>
    <p:cSldViewPr snapToGrid="0">
      <p:cViewPr varScale="1">
        <p:scale>
          <a:sx n="86" d="100"/>
          <a:sy n="86" d="100"/>
        </p:scale>
        <p:origin x="828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E5ADA-C7A7-4660-8C4D-E617E3C6BD24}" type="datetimeFigureOut">
              <a:rPr lang="es-MX" smtClean="0"/>
              <a:pPr/>
              <a:t>13/08/2023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EE660-C807-490E-BDB5-AB1262E69543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71982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69C0A1BF-B92C-451F-9CBF-6D9A006F1445}" type="datetimeFigureOut">
              <a:rPr lang="es-MX" smtClean="0"/>
              <a:pPr/>
              <a:t>13/08/2023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B38A5B17-118D-46B7-BFF1-BC2D5AA88D32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74757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" name="Google Shape;954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5" name="Google Shape;955;p46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6" name="Google Shape;956;p46:notes"/>
          <p:cNvSpPr txBox="1">
            <a:spLocks noGrp="1"/>
          </p:cNvSpPr>
          <p:nvPr>
            <p:ph type="sldNum" idx="12"/>
          </p:nvPr>
        </p:nvSpPr>
        <p:spPr>
          <a:xfrm>
            <a:off x="3850445" y="9430093"/>
            <a:ext cx="2945659" cy="498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2442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54BE-2590-46D3-A016-18C769BB252D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13/08/2023</a:t>
            </a:fld>
            <a:endParaRPr lang="es-P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AB6DE-CC57-4694-AD17-1C0D4779C2A1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27852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54BE-2590-46D3-A016-18C769BB252D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13/08/2023</a:t>
            </a:fld>
            <a:endParaRPr lang="es-P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AB6DE-CC57-4694-AD17-1C0D4779C2A1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25177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54BE-2590-46D3-A016-18C769BB252D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13/08/2023</a:t>
            </a:fld>
            <a:endParaRPr lang="es-P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AB6DE-CC57-4694-AD17-1C0D4779C2A1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107188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54BE-2590-46D3-A016-18C769BB252D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13/08/2023</a:t>
            </a:fld>
            <a:endParaRPr lang="es-P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AB6DE-CC57-4694-AD17-1C0D4779C2A1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92894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54BE-2590-46D3-A016-18C769BB252D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13/08/2023</a:t>
            </a:fld>
            <a:endParaRPr lang="es-P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AB6DE-CC57-4694-AD17-1C0D4779C2A1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008292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54BE-2590-46D3-A016-18C769BB252D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13/08/2023</a:t>
            </a:fld>
            <a:endParaRPr lang="es-P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AB6DE-CC57-4694-AD17-1C0D4779C2A1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62107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54BE-2590-46D3-A016-18C769BB252D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13/08/2023</a:t>
            </a:fld>
            <a:endParaRPr lang="es-P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AB6DE-CC57-4694-AD17-1C0D4779C2A1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458076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54BE-2590-46D3-A016-18C769BB252D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13/08/2023</a:t>
            </a:fld>
            <a:endParaRPr lang="es-P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AB6DE-CC57-4694-AD17-1C0D4779C2A1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954995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54BE-2590-46D3-A016-18C769BB252D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13/08/2023</a:t>
            </a:fld>
            <a:endParaRPr lang="es-P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AB6DE-CC57-4694-AD17-1C0D4779C2A1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684564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54BE-2590-46D3-A016-18C769BB252D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13/08/2023</a:t>
            </a:fld>
            <a:endParaRPr lang="es-P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AB6DE-CC57-4694-AD17-1C0D4779C2A1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714192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54BE-2590-46D3-A016-18C769BB252D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13/08/2023</a:t>
            </a:fld>
            <a:endParaRPr lang="es-P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AB6DE-CC57-4694-AD17-1C0D4779C2A1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810642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154BE-2590-46D3-A016-18C769BB252D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13/08/2023</a:t>
            </a:fld>
            <a:endParaRPr lang="es-P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AB6DE-CC57-4694-AD17-1C0D4779C2A1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09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93955" y="1439506"/>
            <a:ext cx="9433931" cy="790799"/>
          </a:xfrm>
        </p:spPr>
        <p:txBody>
          <a:bodyPr anchor="ctr">
            <a:noAutofit/>
          </a:bodyPr>
          <a:lstStyle/>
          <a:p>
            <a:pPr algn="ctr"/>
            <a:r>
              <a:rPr lang="es-ES" sz="4400" b="1" dirty="0">
                <a:solidFill>
                  <a:srgbClr val="034261"/>
                </a:solidFill>
                <a:latin typeface="+mn-lt"/>
              </a:rPr>
              <a:t> </a:t>
            </a:r>
            <a:r>
              <a:rPr lang="es-ES" sz="44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Título de la estrategia implementada para la ejecución del plan lector </a:t>
            </a:r>
            <a:endParaRPr lang="es-PE" sz="44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6711122" y="5109816"/>
            <a:ext cx="5689600" cy="215901"/>
          </a:xfrm>
          <a:prstGeom prst="roundRect">
            <a:avLst>
              <a:gd name="adj" fmla="val 50000"/>
            </a:avLst>
          </a:prstGeom>
          <a:solidFill>
            <a:srgbClr val="AFC0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9" name="Rectángulo 8"/>
          <p:cNvSpPr/>
          <p:nvPr/>
        </p:nvSpPr>
        <p:spPr>
          <a:xfrm>
            <a:off x="593955" y="2188109"/>
            <a:ext cx="228005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3800" b="1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6198" y="1269228"/>
            <a:ext cx="2351861" cy="3840588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E557474B-5094-46A9-84B5-00E00A1BF8C0}"/>
              </a:ext>
            </a:extLst>
          </p:cNvPr>
          <p:cNvSpPr txBox="1"/>
          <p:nvPr/>
        </p:nvSpPr>
        <p:spPr>
          <a:xfrm>
            <a:off x="1201428" y="3346895"/>
            <a:ext cx="7467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3600" dirty="0"/>
              <a:t>FOTO REPRESENTATIVA DEL PROYECTO 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6234E09-24F6-4809-9A43-8624C2F538EC}"/>
              </a:ext>
            </a:extLst>
          </p:cNvPr>
          <p:cNvSpPr txBox="1"/>
          <p:nvPr/>
        </p:nvSpPr>
        <p:spPr>
          <a:xfrm>
            <a:off x="814141" y="5601895"/>
            <a:ext cx="2570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/>
              <a:t>Proyección (1 minuto)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3E30990-52EF-8877-F567-A1F527B13248}"/>
              </a:ext>
            </a:extLst>
          </p:cNvPr>
          <p:cNvSpPr txBox="1"/>
          <p:nvPr/>
        </p:nvSpPr>
        <p:spPr>
          <a:xfrm>
            <a:off x="6839416" y="6121113"/>
            <a:ext cx="5352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/>
              <a:t>Resolución Viceministerial </a:t>
            </a:r>
            <a:r>
              <a:rPr lang="es-PE" dirty="0" err="1"/>
              <a:t>N.°</a:t>
            </a:r>
            <a:r>
              <a:rPr lang="es-PE" dirty="0"/>
              <a:t> 062-2021-MINEDU)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389BAE8-B453-0404-E7C7-9B92CC01596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268" t="14869" r="30253" b="67655"/>
          <a:stretch/>
        </p:blipFill>
        <p:spPr>
          <a:xfrm>
            <a:off x="0" y="-19813"/>
            <a:ext cx="6222380" cy="1198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372857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/>
          <p:cNvSpPr/>
          <p:nvPr/>
        </p:nvSpPr>
        <p:spPr>
          <a:xfrm>
            <a:off x="570144" y="2100489"/>
            <a:ext cx="2962965" cy="2553834"/>
          </a:xfrm>
          <a:prstGeom prst="roundRect">
            <a:avLst>
              <a:gd name="adj" fmla="val 13554"/>
            </a:avLst>
          </a:prstGeom>
          <a:solidFill>
            <a:srgbClr val="00A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6711122" y="5109816"/>
            <a:ext cx="5689600" cy="215901"/>
          </a:xfrm>
          <a:prstGeom prst="roundRect">
            <a:avLst>
              <a:gd name="adj" fmla="val 50000"/>
            </a:avLst>
          </a:prstGeom>
          <a:solidFill>
            <a:srgbClr val="AFC0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85346" y="2119766"/>
            <a:ext cx="228005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3800" b="1" dirty="0">
                <a:solidFill>
                  <a:prstClr val="white"/>
                </a:solidFill>
                <a:latin typeface="Calibri"/>
              </a:rPr>
              <a:t> 5</a:t>
            </a:r>
            <a:r>
              <a:rPr kumimoji="0" lang="es-PE" sz="13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4107" y="1292743"/>
            <a:ext cx="2407893" cy="3840588"/>
          </a:xfrm>
          <a:prstGeom prst="rect">
            <a:avLst/>
          </a:prstGeom>
        </p:spPr>
      </p:pic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747C0FE3-2EFF-4643-B306-E7580B98D18A}"/>
              </a:ext>
            </a:extLst>
          </p:cNvPr>
          <p:cNvSpPr/>
          <p:nvPr/>
        </p:nvSpPr>
        <p:spPr>
          <a:xfrm>
            <a:off x="2465614" y="2119766"/>
            <a:ext cx="7090308" cy="2553834"/>
          </a:xfrm>
          <a:prstGeom prst="roundRect">
            <a:avLst/>
          </a:prstGeom>
          <a:noFill/>
          <a:ln>
            <a:solidFill>
              <a:srgbClr val="0BB8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4800" dirty="0">
                <a:solidFill>
                  <a:schemeClr val="bg2">
                    <a:lumMod val="50000"/>
                  </a:schemeClr>
                </a:solidFill>
              </a:rPr>
              <a:t>   </a:t>
            </a:r>
            <a:endParaRPr lang="es-PE" sz="55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98013BC7-8153-4DC8-BFA0-D0AAD252E637}"/>
              </a:ext>
            </a:extLst>
          </p:cNvPr>
          <p:cNvSpPr txBox="1"/>
          <p:nvPr/>
        </p:nvSpPr>
        <p:spPr>
          <a:xfrm>
            <a:off x="4500818" y="2693448"/>
            <a:ext cx="503069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60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IMPACTO</a:t>
            </a:r>
            <a:endParaRPr kumimoji="0" lang="es-PE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1809590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04A88369-3EA6-4F98-97E3-DE85B727BBB8}"/>
              </a:ext>
            </a:extLst>
          </p:cNvPr>
          <p:cNvSpPr txBox="1"/>
          <p:nvPr/>
        </p:nvSpPr>
        <p:spPr>
          <a:xfrm>
            <a:off x="830183" y="5424018"/>
            <a:ext cx="2570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/>
              <a:t>Tiempo de exposición promedio 2 min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09E29CE-D223-4C7B-9E74-0B1467A2A66C}"/>
              </a:ext>
            </a:extLst>
          </p:cNvPr>
          <p:cNvSpPr txBox="1"/>
          <p:nvPr/>
        </p:nvSpPr>
        <p:spPr>
          <a:xfrm>
            <a:off x="1488882" y="1510258"/>
            <a:ext cx="990766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Destacar resultados logrados hasta el momento en relación al objetivo del proyecto    ( indicadores de impacto y efecto)</a:t>
            </a:r>
            <a:br>
              <a:rPr lang="es-MX" dirty="0"/>
            </a:br>
            <a:endParaRPr lang="es-PE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B276CE4-A1C7-EFCB-1E72-293A498222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268" t="14869" r="30253" b="67655"/>
          <a:stretch/>
        </p:blipFill>
        <p:spPr>
          <a:xfrm>
            <a:off x="0" y="-19813"/>
            <a:ext cx="6222380" cy="1198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906236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874009" y="1903865"/>
            <a:ext cx="6980284" cy="2553833"/>
          </a:xfrm>
        </p:spPr>
        <p:txBody>
          <a:bodyPr anchor="ctr">
            <a:noAutofit/>
          </a:bodyPr>
          <a:lstStyle/>
          <a:p>
            <a:pPr algn="ctr"/>
            <a:br>
              <a:rPr lang="es-MX" sz="4400" b="1" dirty="0">
                <a:solidFill>
                  <a:srgbClr val="034261"/>
                </a:solidFill>
                <a:latin typeface="+mn-lt"/>
              </a:rPr>
            </a:br>
            <a:r>
              <a:rPr lang="es-MX" sz="40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ESTRATEGIAS DE SOSTENIBILIDAD y DESAFIOS</a:t>
            </a:r>
            <a:br>
              <a:rPr lang="es-MX" sz="4400" b="1" dirty="0">
                <a:solidFill>
                  <a:srgbClr val="034261"/>
                </a:solidFill>
                <a:latin typeface="+mn-lt"/>
              </a:rPr>
            </a:br>
            <a:endParaRPr lang="es-PE" sz="4400" b="1" dirty="0">
              <a:solidFill>
                <a:srgbClr val="034261"/>
              </a:solidFill>
              <a:latin typeface="+mn-lt"/>
            </a:endParaRPr>
          </a:p>
        </p:txBody>
      </p:sp>
      <p:sp>
        <p:nvSpPr>
          <p:cNvPr id="3" name="Rectángulo redondeado 2"/>
          <p:cNvSpPr/>
          <p:nvPr/>
        </p:nvSpPr>
        <p:spPr>
          <a:xfrm>
            <a:off x="297822" y="2119766"/>
            <a:ext cx="2962965" cy="2553834"/>
          </a:xfrm>
          <a:prstGeom prst="roundRect">
            <a:avLst>
              <a:gd name="adj" fmla="val 13554"/>
            </a:avLst>
          </a:prstGeom>
          <a:solidFill>
            <a:srgbClr val="00A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6711122" y="5109816"/>
            <a:ext cx="5689600" cy="215901"/>
          </a:xfrm>
          <a:prstGeom prst="roundRect">
            <a:avLst>
              <a:gd name="adj" fmla="val 50000"/>
            </a:avLst>
          </a:prstGeom>
          <a:solidFill>
            <a:srgbClr val="AFC0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593955" y="2188109"/>
            <a:ext cx="228005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3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6. 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F33B9CD-351F-4943-A6C3-76C0559EAF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22" y="1269228"/>
            <a:ext cx="2351861" cy="3840588"/>
          </a:xfrm>
          <a:prstGeom prst="rect">
            <a:avLst/>
          </a:prstGeom>
        </p:spPr>
      </p:pic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074D01DE-561C-4880-A645-4EAD73082B02}"/>
              </a:ext>
            </a:extLst>
          </p:cNvPr>
          <p:cNvSpPr/>
          <p:nvPr/>
        </p:nvSpPr>
        <p:spPr>
          <a:xfrm>
            <a:off x="2465613" y="2119766"/>
            <a:ext cx="7274379" cy="2553834"/>
          </a:xfrm>
          <a:prstGeom prst="roundRect">
            <a:avLst/>
          </a:prstGeom>
          <a:noFill/>
          <a:ln>
            <a:solidFill>
              <a:srgbClr val="0BB8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4800" dirty="0">
                <a:solidFill>
                  <a:schemeClr val="bg2">
                    <a:lumMod val="50000"/>
                  </a:schemeClr>
                </a:solidFill>
              </a:rPr>
              <a:t>   </a:t>
            </a:r>
            <a:endParaRPr lang="es-PE" sz="55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423165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874009" y="1903865"/>
            <a:ext cx="6980284" cy="2553833"/>
          </a:xfrm>
        </p:spPr>
        <p:txBody>
          <a:bodyPr anchor="ctr">
            <a:noAutofit/>
          </a:bodyPr>
          <a:lstStyle/>
          <a:p>
            <a:pPr algn="ctr"/>
            <a:br>
              <a:rPr lang="es-MX" sz="3200" b="1" dirty="0">
                <a:solidFill>
                  <a:srgbClr val="034261"/>
                </a:solidFill>
                <a:latin typeface="+mn-lt"/>
              </a:rPr>
            </a:br>
            <a:r>
              <a:rPr lang="es-MX" sz="3200" b="1" dirty="0">
                <a:solidFill>
                  <a:srgbClr val="034261"/>
                </a:solidFill>
                <a:latin typeface="+mn-lt"/>
              </a:rPr>
              <a:t>LOGROS OBSERVABLES LUEGO DE LA APLICACIÓN DE ESTRATEGIAS O ACTIVIDADES  DEL PLAN LECTOR </a:t>
            </a:r>
            <a:endParaRPr lang="es-PE" sz="3200" b="1" dirty="0">
              <a:solidFill>
                <a:srgbClr val="034261"/>
              </a:solidFill>
              <a:latin typeface="+mn-lt"/>
            </a:endParaRPr>
          </a:p>
        </p:txBody>
      </p:sp>
      <p:sp>
        <p:nvSpPr>
          <p:cNvPr id="3" name="Rectángulo redondeado 2"/>
          <p:cNvSpPr/>
          <p:nvPr/>
        </p:nvSpPr>
        <p:spPr>
          <a:xfrm>
            <a:off x="297822" y="2119766"/>
            <a:ext cx="2962965" cy="2553834"/>
          </a:xfrm>
          <a:prstGeom prst="roundRect">
            <a:avLst>
              <a:gd name="adj" fmla="val 13554"/>
            </a:avLst>
          </a:prstGeom>
          <a:solidFill>
            <a:srgbClr val="00A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6711122" y="5109816"/>
            <a:ext cx="5689600" cy="215901"/>
          </a:xfrm>
          <a:prstGeom prst="roundRect">
            <a:avLst>
              <a:gd name="adj" fmla="val 50000"/>
            </a:avLst>
          </a:prstGeom>
          <a:solidFill>
            <a:srgbClr val="AFC0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593955" y="2188109"/>
            <a:ext cx="228005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3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7. 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F33B9CD-351F-4943-A6C3-76C0559EAF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22" y="1269228"/>
            <a:ext cx="2351861" cy="3840588"/>
          </a:xfrm>
          <a:prstGeom prst="rect">
            <a:avLst/>
          </a:prstGeom>
        </p:spPr>
      </p:pic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074D01DE-561C-4880-A645-4EAD73082B02}"/>
              </a:ext>
            </a:extLst>
          </p:cNvPr>
          <p:cNvSpPr/>
          <p:nvPr/>
        </p:nvSpPr>
        <p:spPr>
          <a:xfrm>
            <a:off x="2465613" y="2119766"/>
            <a:ext cx="7274379" cy="2553834"/>
          </a:xfrm>
          <a:prstGeom prst="roundRect">
            <a:avLst/>
          </a:prstGeom>
          <a:noFill/>
          <a:ln>
            <a:solidFill>
              <a:srgbClr val="0BB8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4800" dirty="0">
                <a:solidFill>
                  <a:schemeClr val="bg2">
                    <a:lumMod val="50000"/>
                  </a:schemeClr>
                </a:solidFill>
              </a:rPr>
              <a:t>   </a:t>
            </a:r>
            <a:endParaRPr lang="es-PE" sz="55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73150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3BEF0676-98AF-4C54-A657-396A2D3CE735}"/>
              </a:ext>
            </a:extLst>
          </p:cNvPr>
          <p:cNvSpPr txBox="1"/>
          <p:nvPr/>
        </p:nvSpPr>
        <p:spPr>
          <a:xfrm>
            <a:off x="830183" y="5424018"/>
            <a:ext cx="2570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/>
              <a:t>Tiempo de exposición promedio 2 min 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4B7A8D1-BE2A-D7B5-8EAB-D52D0D1763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268" t="14869" r="30253" b="67655"/>
          <a:stretch/>
        </p:blipFill>
        <p:spPr>
          <a:xfrm>
            <a:off x="0" y="-19813"/>
            <a:ext cx="6222380" cy="1198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211750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" name="Google Shape;958;p46"/>
          <p:cNvSpPr/>
          <p:nvPr/>
        </p:nvSpPr>
        <p:spPr>
          <a:xfrm>
            <a:off x="-23881" y="0"/>
            <a:ext cx="6185066" cy="6858000"/>
          </a:xfrm>
          <a:prstGeom prst="rect">
            <a:avLst/>
          </a:prstGeom>
          <a:solidFill>
            <a:srgbClr val="00AED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9" name="Google Shape;959;p46"/>
          <p:cNvSpPr txBox="1"/>
          <p:nvPr/>
        </p:nvSpPr>
        <p:spPr>
          <a:xfrm>
            <a:off x="954860" y="3744949"/>
            <a:ext cx="4167748" cy="140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Lato"/>
              <a:buNone/>
            </a:pPr>
            <a:r>
              <a:rPr lang="es-PE" sz="4000" b="1" dirty="0">
                <a:solidFill>
                  <a:schemeClr val="lt1"/>
                </a:solidFill>
                <a:latin typeface="+mn-lt"/>
                <a:ea typeface="Lato"/>
                <a:cs typeface="Lato"/>
                <a:sym typeface="Lato"/>
              </a:rPr>
              <a:t>¡GRACIAS!</a:t>
            </a:r>
            <a:endParaRPr dirty="0">
              <a:latin typeface="+mn-lt"/>
            </a:endParaRPr>
          </a:p>
        </p:txBody>
      </p:sp>
      <p:sp>
        <p:nvSpPr>
          <p:cNvPr id="960" name="Google Shape;960;p46"/>
          <p:cNvSpPr/>
          <p:nvPr/>
        </p:nvSpPr>
        <p:spPr>
          <a:xfrm>
            <a:off x="1976394" y="1711117"/>
            <a:ext cx="2184515" cy="1873234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328" y="11543"/>
                </a:moveTo>
                <a:cubicBezTo>
                  <a:pt x="21492" y="11930"/>
                  <a:pt x="21571" y="12337"/>
                  <a:pt x="21571" y="12758"/>
                </a:cubicBezTo>
                <a:cubicBezTo>
                  <a:pt x="21571" y="13464"/>
                  <a:pt x="21388" y="14105"/>
                  <a:pt x="21017" y="14678"/>
                </a:cubicBezTo>
                <a:cubicBezTo>
                  <a:pt x="21111" y="15215"/>
                  <a:pt x="21077" y="15745"/>
                  <a:pt x="20924" y="16285"/>
                </a:cubicBezTo>
                <a:cubicBezTo>
                  <a:pt x="20769" y="16819"/>
                  <a:pt x="20512" y="17287"/>
                  <a:pt x="20141" y="17697"/>
                </a:cubicBezTo>
                <a:cubicBezTo>
                  <a:pt x="20105" y="18451"/>
                  <a:pt x="19901" y="19081"/>
                  <a:pt x="19531" y="19580"/>
                </a:cubicBezTo>
                <a:cubicBezTo>
                  <a:pt x="19161" y="20080"/>
                  <a:pt x="18700" y="20481"/>
                  <a:pt x="18146" y="20783"/>
                </a:cubicBezTo>
                <a:cubicBezTo>
                  <a:pt x="17593" y="21088"/>
                  <a:pt x="16982" y="21297"/>
                  <a:pt x="16321" y="21419"/>
                </a:cubicBezTo>
                <a:cubicBezTo>
                  <a:pt x="15660" y="21540"/>
                  <a:pt x="15010" y="21599"/>
                  <a:pt x="14380" y="21599"/>
                </a:cubicBezTo>
                <a:cubicBezTo>
                  <a:pt x="13730" y="21599"/>
                  <a:pt x="13077" y="21554"/>
                  <a:pt x="12424" y="21461"/>
                </a:cubicBezTo>
                <a:cubicBezTo>
                  <a:pt x="11772" y="21362"/>
                  <a:pt x="11127" y="21235"/>
                  <a:pt x="10497" y="21074"/>
                </a:cubicBezTo>
                <a:cubicBezTo>
                  <a:pt x="9864" y="20894"/>
                  <a:pt x="9237" y="20702"/>
                  <a:pt x="8610" y="20493"/>
                </a:cubicBezTo>
                <a:cubicBezTo>
                  <a:pt x="7982" y="20286"/>
                  <a:pt x="7341" y="20182"/>
                  <a:pt x="6680" y="20182"/>
                </a:cubicBezTo>
                <a:lnTo>
                  <a:pt x="1607" y="20182"/>
                </a:lnTo>
                <a:cubicBezTo>
                  <a:pt x="1167" y="20182"/>
                  <a:pt x="785" y="20029"/>
                  <a:pt x="471" y="19713"/>
                </a:cubicBezTo>
                <a:cubicBezTo>
                  <a:pt x="158" y="19405"/>
                  <a:pt x="0" y="19024"/>
                  <a:pt x="0" y="18572"/>
                </a:cubicBezTo>
                <a:lnTo>
                  <a:pt x="0" y="9880"/>
                </a:lnTo>
                <a:cubicBezTo>
                  <a:pt x="0" y="9440"/>
                  <a:pt x="158" y="9064"/>
                  <a:pt x="471" y="8754"/>
                </a:cubicBezTo>
                <a:cubicBezTo>
                  <a:pt x="785" y="8440"/>
                  <a:pt x="1167" y="8285"/>
                  <a:pt x="1607" y="8285"/>
                </a:cubicBezTo>
                <a:lnTo>
                  <a:pt x="6315" y="8285"/>
                </a:lnTo>
                <a:cubicBezTo>
                  <a:pt x="6558" y="8160"/>
                  <a:pt x="6750" y="8022"/>
                  <a:pt x="6897" y="7872"/>
                </a:cubicBezTo>
                <a:cubicBezTo>
                  <a:pt x="7041" y="7723"/>
                  <a:pt x="7197" y="7548"/>
                  <a:pt x="7369" y="7342"/>
                </a:cubicBezTo>
                <a:cubicBezTo>
                  <a:pt x="7513" y="7161"/>
                  <a:pt x="7663" y="6986"/>
                  <a:pt x="7810" y="6819"/>
                </a:cubicBezTo>
                <a:cubicBezTo>
                  <a:pt x="7957" y="6653"/>
                  <a:pt x="8112" y="6483"/>
                  <a:pt x="8276" y="6311"/>
                </a:cubicBezTo>
                <a:cubicBezTo>
                  <a:pt x="8570" y="5997"/>
                  <a:pt x="8918" y="5690"/>
                  <a:pt x="9302" y="5385"/>
                </a:cubicBezTo>
                <a:cubicBezTo>
                  <a:pt x="9692" y="5085"/>
                  <a:pt x="9989" y="4749"/>
                  <a:pt x="10195" y="4379"/>
                </a:cubicBezTo>
                <a:cubicBezTo>
                  <a:pt x="10339" y="4117"/>
                  <a:pt x="10443" y="3826"/>
                  <a:pt x="10506" y="3507"/>
                </a:cubicBezTo>
                <a:cubicBezTo>
                  <a:pt x="10565" y="3188"/>
                  <a:pt x="10627" y="2866"/>
                  <a:pt x="10675" y="2538"/>
                </a:cubicBezTo>
                <a:cubicBezTo>
                  <a:pt x="10726" y="2216"/>
                  <a:pt x="10780" y="1900"/>
                  <a:pt x="10845" y="1592"/>
                </a:cubicBezTo>
                <a:cubicBezTo>
                  <a:pt x="10907" y="1287"/>
                  <a:pt x="11014" y="1016"/>
                  <a:pt x="11161" y="776"/>
                </a:cubicBezTo>
                <a:cubicBezTo>
                  <a:pt x="11311" y="536"/>
                  <a:pt x="11523" y="350"/>
                  <a:pt x="11800" y="208"/>
                </a:cubicBezTo>
                <a:cubicBezTo>
                  <a:pt x="12074" y="67"/>
                  <a:pt x="12441" y="0"/>
                  <a:pt x="12902" y="0"/>
                </a:cubicBezTo>
                <a:cubicBezTo>
                  <a:pt x="13450" y="0"/>
                  <a:pt x="13956" y="112"/>
                  <a:pt x="14411" y="344"/>
                </a:cubicBezTo>
                <a:cubicBezTo>
                  <a:pt x="14869" y="573"/>
                  <a:pt x="15250" y="881"/>
                  <a:pt x="15567" y="1270"/>
                </a:cubicBezTo>
                <a:cubicBezTo>
                  <a:pt x="15880" y="1657"/>
                  <a:pt x="16126" y="2101"/>
                  <a:pt x="16304" y="2600"/>
                </a:cubicBezTo>
                <a:cubicBezTo>
                  <a:pt x="16479" y="3103"/>
                  <a:pt x="16570" y="3609"/>
                  <a:pt x="16570" y="4123"/>
                </a:cubicBezTo>
                <a:cubicBezTo>
                  <a:pt x="16570" y="4653"/>
                  <a:pt x="16491" y="5162"/>
                  <a:pt x="16332" y="5645"/>
                </a:cubicBezTo>
                <a:cubicBezTo>
                  <a:pt x="16174" y="6125"/>
                  <a:pt x="15982" y="6610"/>
                  <a:pt x="15759" y="7096"/>
                </a:cubicBezTo>
                <a:cubicBezTo>
                  <a:pt x="16072" y="7079"/>
                  <a:pt x="16389" y="7057"/>
                  <a:pt x="16705" y="7034"/>
                </a:cubicBezTo>
                <a:cubicBezTo>
                  <a:pt x="17019" y="7011"/>
                  <a:pt x="17335" y="7000"/>
                  <a:pt x="17652" y="7000"/>
                </a:cubicBezTo>
                <a:cubicBezTo>
                  <a:pt x="18149" y="7000"/>
                  <a:pt x="18630" y="7048"/>
                  <a:pt x="19099" y="7144"/>
                </a:cubicBezTo>
                <a:cubicBezTo>
                  <a:pt x="19568" y="7237"/>
                  <a:pt x="19986" y="7395"/>
                  <a:pt x="20356" y="7616"/>
                </a:cubicBezTo>
                <a:cubicBezTo>
                  <a:pt x="20726" y="7839"/>
                  <a:pt x="21026" y="8144"/>
                  <a:pt x="21255" y="8528"/>
                </a:cubicBezTo>
                <a:cubicBezTo>
                  <a:pt x="21486" y="8918"/>
                  <a:pt x="21599" y="9409"/>
                  <a:pt x="21599" y="10002"/>
                </a:cubicBezTo>
                <a:cubicBezTo>
                  <a:pt x="21599" y="10265"/>
                  <a:pt x="21580" y="10519"/>
                  <a:pt x="21535" y="10773"/>
                </a:cubicBezTo>
                <a:cubicBezTo>
                  <a:pt x="21484" y="11030"/>
                  <a:pt x="21419" y="11284"/>
                  <a:pt x="21328" y="11543"/>
                </a:cubicBezTo>
                <a:moveTo>
                  <a:pt x="4258" y="18519"/>
                </a:moveTo>
                <a:cubicBezTo>
                  <a:pt x="4555" y="18519"/>
                  <a:pt x="4809" y="18417"/>
                  <a:pt x="5024" y="18214"/>
                </a:cubicBezTo>
                <a:cubicBezTo>
                  <a:pt x="5233" y="18013"/>
                  <a:pt x="5340" y="17759"/>
                  <a:pt x="5340" y="17454"/>
                </a:cubicBezTo>
                <a:cubicBezTo>
                  <a:pt x="5340" y="17155"/>
                  <a:pt x="5233" y="16900"/>
                  <a:pt x="5024" y="16686"/>
                </a:cubicBezTo>
                <a:cubicBezTo>
                  <a:pt x="4812" y="16477"/>
                  <a:pt x="4557" y="16372"/>
                  <a:pt x="4258" y="16372"/>
                </a:cubicBezTo>
                <a:cubicBezTo>
                  <a:pt x="3941" y="16372"/>
                  <a:pt x="3684" y="16477"/>
                  <a:pt x="3486" y="16686"/>
                </a:cubicBezTo>
                <a:cubicBezTo>
                  <a:pt x="3289" y="16900"/>
                  <a:pt x="3190" y="17155"/>
                  <a:pt x="3190" y="17454"/>
                </a:cubicBezTo>
                <a:cubicBezTo>
                  <a:pt x="3190" y="17767"/>
                  <a:pt x="3289" y="18024"/>
                  <a:pt x="3486" y="18222"/>
                </a:cubicBezTo>
                <a:cubicBezTo>
                  <a:pt x="3681" y="18420"/>
                  <a:pt x="3939" y="18519"/>
                  <a:pt x="4258" y="18519"/>
                </a:cubicBezTo>
                <a:moveTo>
                  <a:pt x="19164" y="14342"/>
                </a:moveTo>
                <a:cubicBezTo>
                  <a:pt x="19703" y="13901"/>
                  <a:pt x="19975" y="13345"/>
                  <a:pt x="19975" y="12679"/>
                </a:cubicBezTo>
                <a:cubicBezTo>
                  <a:pt x="19975" y="12473"/>
                  <a:pt x="19918" y="12281"/>
                  <a:pt x="19805" y="12097"/>
                </a:cubicBezTo>
                <a:cubicBezTo>
                  <a:pt x="19695" y="11919"/>
                  <a:pt x="19576" y="11761"/>
                  <a:pt x="19446" y="11623"/>
                </a:cubicBezTo>
                <a:cubicBezTo>
                  <a:pt x="19590" y="11363"/>
                  <a:pt x="19720" y="11106"/>
                  <a:pt x="19833" y="10849"/>
                </a:cubicBezTo>
                <a:cubicBezTo>
                  <a:pt x="19944" y="10592"/>
                  <a:pt x="20003" y="10312"/>
                  <a:pt x="20003" y="10002"/>
                </a:cubicBezTo>
                <a:cubicBezTo>
                  <a:pt x="20003" y="9688"/>
                  <a:pt x="19924" y="9440"/>
                  <a:pt x="19766" y="9251"/>
                </a:cubicBezTo>
                <a:cubicBezTo>
                  <a:pt x="19607" y="9070"/>
                  <a:pt x="19415" y="8929"/>
                  <a:pt x="19184" y="8833"/>
                </a:cubicBezTo>
                <a:cubicBezTo>
                  <a:pt x="18955" y="8739"/>
                  <a:pt x="18698" y="8683"/>
                  <a:pt x="18418" y="8663"/>
                </a:cubicBezTo>
                <a:cubicBezTo>
                  <a:pt x="18138" y="8643"/>
                  <a:pt x="17884" y="8635"/>
                  <a:pt x="17649" y="8635"/>
                </a:cubicBezTo>
                <a:cubicBezTo>
                  <a:pt x="17242" y="8635"/>
                  <a:pt x="16835" y="8649"/>
                  <a:pt x="16423" y="8677"/>
                </a:cubicBezTo>
                <a:cubicBezTo>
                  <a:pt x="16010" y="8706"/>
                  <a:pt x="15606" y="8720"/>
                  <a:pt x="15199" y="8720"/>
                </a:cubicBezTo>
                <a:cubicBezTo>
                  <a:pt x="14917" y="8720"/>
                  <a:pt x="14643" y="8706"/>
                  <a:pt x="14366" y="8677"/>
                </a:cubicBezTo>
                <a:cubicBezTo>
                  <a:pt x="14089" y="8649"/>
                  <a:pt x="13829" y="8584"/>
                  <a:pt x="13574" y="8474"/>
                </a:cubicBezTo>
                <a:cubicBezTo>
                  <a:pt x="13574" y="8104"/>
                  <a:pt x="13645" y="7754"/>
                  <a:pt x="13792" y="7421"/>
                </a:cubicBezTo>
                <a:cubicBezTo>
                  <a:pt x="13936" y="7087"/>
                  <a:pt x="14094" y="6751"/>
                  <a:pt x="14275" y="6413"/>
                </a:cubicBezTo>
                <a:cubicBezTo>
                  <a:pt x="14448" y="6074"/>
                  <a:pt x="14606" y="5721"/>
                  <a:pt x="14747" y="5351"/>
                </a:cubicBezTo>
                <a:cubicBezTo>
                  <a:pt x="14886" y="4984"/>
                  <a:pt x="14953" y="4574"/>
                  <a:pt x="14953" y="4122"/>
                </a:cubicBezTo>
                <a:cubicBezTo>
                  <a:pt x="14953" y="3823"/>
                  <a:pt x="14905" y="3529"/>
                  <a:pt x="14812" y="3236"/>
                </a:cubicBezTo>
                <a:cubicBezTo>
                  <a:pt x="14716" y="2945"/>
                  <a:pt x="14583" y="2677"/>
                  <a:pt x="14411" y="2439"/>
                </a:cubicBezTo>
                <a:cubicBezTo>
                  <a:pt x="14238" y="2199"/>
                  <a:pt x="14027" y="2002"/>
                  <a:pt x="13775" y="1843"/>
                </a:cubicBezTo>
                <a:cubicBezTo>
                  <a:pt x="13521" y="1688"/>
                  <a:pt x="13230" y="1606"/>
                  <a:pt x="12893" y="1606"/>
                </a:cubicBezTo>
                <a:lnTo>
                  <a:pt x="12744" y="1606"/>
                </a:lnTo>
                <a:cubicBezTo>
                  <a:pt x="12681" y="1606"/>
                  <a:pt x="12631" y="1617"/>
                  <a:pt x="12594" y="1634"/>
                </a:cubicBezTo>
                <a:cubicBezTo>
                  <a:pt x="12523" y="1671"/>
                  <a:pt x="12481" y="1705"/>
                  <a:pt x="12472" y="1742"/>
                </a:cubicBezTo>
                <a:cubicBezTo>
                  <a:pt x="12464" y="1778"/>
                  <a:pt x="12450" y="1838"/>
                  <a:pt x="12430" y="1920"/>
                </a:cubicBezTo>
                <a:cubicBezTo>
                  <a:pt x="12323" y="2450"/>
                  <a:pt x="12221" y="3007"/>
                  <a:pt x="12128" y="3586"/>
                </a:cubicBezTo>
                <a:cubicBezTo>
                  <a:pt x="12034" y="4167"/>
                  <a:pt x="11854" y="4698"/>
                  <a:pt x="11596" y="5176"/>
                </a:cubicBezTo>
                <a:cubicBezTo>
                  <a:pt x="11334" y="5636"/>
                  <a:pt x="11000" y="6034"/>
                  <a:pt x="10596" y="6367"/>
                </a:cubicBezTo>
                <a:cubicBezTo>
                  <a:pt x="10189" y="6701"/>
                  <a:pt x="9802" y="7051"/>
                  <a:pt x="9432" y="7421"/>
                </a:cubicBezTo>
                <a:cubicBezTo>
                  <a:pt x="9169" y="7700"/>
                  <a:pt x="8949" y="7954"/>
                  <a:pt x="8771" y="8183"/>
                </a:cubicBezTo>
                <a:cubicBezTo>
                  <a:pt x="8593" y="8412"/>
                  <a:pt x="8403" y="8632"/>
                  <a:pt x="8211" y="8833"/>
                </a:cubicBezTo>
                <a:cubicBezTo>
                  <a:pt x="8016" y="9036"/>
                  <a:pt x="7799" y="9222"/>
                  <a:pt x="7556" y="9400"/>
                </a:cubicBezTo>
                <a:cubicBezTo>
                  <a:pt x="7313" y="9575"/>
                  <a:pt x="7019" y="9736"/>
                  <a:pt x="6674" y="9880"/>
                </a:cubicBezTo>
                <a:lnTo>
                  <a:pt x="6646" y="9880"/>
                </a:lnTo>
                <a:lnTo>
                  <a:pt x="6646" y="18572"/>
                </a:lnTo>
                <a:cubicBezTo>
                  <a:pt x="7279" y="18572"/>
                  <a:pt x="7889" y="18649"/>
                  <a:pt x="8485" y="18795"/>
                </a:cubicBezTo>
                <a:cubicBezTo>
                  <a:pt x="9081" y="18945"/>
                  <a:pt x="9683" y="19103"/>
                  <a:pt x="10294" y="19270"/>
                </a:cubicBezTo>
                <a:cubicBezTo>
                  <a:pt x="10901" y="19439"/>
                  <a:pt x="11537" y="19592"/>
                  <a:pt x="12207" y="19741"/>
                </a:cubicBezTo>
                <a:cubicBezTo>
                  <a:pt x="12874" y="19891"/>
                  <a:pt x="13594" y="19965"/>
                  <a:pt x="14374" y="19965"/>
                </a:cubicBezTo>
                <a:cubicBezTo>
                  <a:pt x="14781" y="19965"/>
                  <a:pt x="15222" y="19939"/>
                  <a:pt x="15699" y="19885"/>
                </a:cubicBezTo>
                <a:cubicBezTo>
                  <a:pt x="16177" y="19829"/>
                  <a:pt x="16626" y="19710"/>
                  <a:pt x="17047" y="19527"/>
                </a:cubicBezTo>
                <a:cubicBezTo>
                  <a:pt x="17468" y="19343"/>
                  <a:pt x="17816" y="19086"/>
                  <a:pt x="18101" y="18762"/>
                </a:cubicBezTo>
                <a:cubicBezTo>
                  <a:pt x="18387" y="18440"/>
                  <a:pt x="18525" y="18010"/>
                  <a:pt x="18525" y="17477"/>
                </a:cubicBezTo>
                <a:cubicBezTo>
                  <a:pt x="18525" y="17386"/>
                  <a:pt x="18522" y="17304"/>
                  <a:pt x="18517" y="17225"/>
                </a:cubicBezTo>
                <a:cubicBezTo>
                  <a:pt x="18503" y="17152"/>
                  <a:pt x="18488" y="17070"/>
                  <a:pt x="18471" y="16980"/>
                </a:cubicBezTo>
                <a:cubicBezTo>
                  <a:pt x="18785" y="16836"/>
                  <a:pt x="19028" y="16596"/>
                  <a:pt x="19195" y="16262"/>
                </a:cubicBezTo>
                <a:cubicBezTo>
                  <a:pt x="19364" y="15929"/>
                  <a:pt x="19446" y="15593"/>
                  <a:pt x="19446" y="15263"/>
                </a:cubicBezTo>
                <a:cubicBezTo>
                  <a:pt x="19449" y="14912"/>
                  <a:pt x="19350" y="14605"/>
                  <a:pt x="19164" y="14342"/>
                </a:cubicBezTo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6557962-12B4-2982-BDAC-09A89286DAF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268" t="14869" r="30253" b="67655"/>
          <a:stretch/>
        </p:blipFill>
        <p:spPr>
          <a:xfrm>
            <a:off x="6189741" y="1926727"/>
            <a:ext cx="5497550" cy="2729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502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/>
          <p:cNvSpPr/>
          <p:nvPr/>
        </p:nvSpPr>
        <p:spPr>
          <a:xfrm>
            <a:off x="469781" y="2152083"/>
            <a:ext cx="2962965" cy="2553834"/>
          </a:xfrm>
          <a:prstGeom prst="roundRect">
            <a:avLst>
              <a:gd name="adj" fmla="val 13554"/>
            </a:avLst>
          </a:prstGeom>
          <a:solidFill>
            <a:srgbClr val="00A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8" name="Rectángulo redondeado 7"/>
          <p:cNvSpPr/>
          <p:nvPr/>
        </p:nvSpPr>
        <p:spPr>
          <a:xfrm>
            <a:off x="6502400" y="5065304"/>
            <a:ext cx="5689600" cy="215901"/>
          </a:xfrm>
          <a:prstGeom prst="roundRect">
            <a:avLst>
              <a:gd name="adj" fmla="val 50000"/>
            </a:avLst>
          </a:prstGeom>
          <a:solidFill>
            <a:srgbClr val="AFC0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9" name="Rectángulo 8"/>
          <p:cNvSpPr/>
          <p:nvPr/>
        </p:nvSpPr>
        <p:spPr>
          <a:xfrm>
            <a:off x="593955" y="2188109"/>
            <a:ext cx="228005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3800" b="1" dirty="0">
                <a:solidFill>
                  <a:schemeClr val="bg1"/>
                </a:solidFill>
              </a:rPr>
              <a:t>1. 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126643CF-469C-4754-9890-52D9CF865C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22" y="1310049"/>
            <a:ext cx="2407893" cy="3840588"/>
          </a:xfrm>
          <a:prstGeom prst="rect">
            <a:avLst/>
          </a:prstGeom>
        </p:spPr>
      </p:pic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1AD42A7A-DE7A-46BE-A1DB-F55710DEADA1}"/>
              </a:ext>
            </a:extLst>
          </p:cNvPr>
          <p:cNvSpPr/>
          <p:nvPr/>
        </p:nvSpPr>
        <p:spPr>
          <a:xfrm>
            <a:off x="1951264" y="2152083"/>
            <a:ext cx="7090308" cy="2521517"/>
          </a:xfrm>
          <a:prstGeom prst="roundRect">
            <a:avLst/>
          </a:prstGeom>
          <a:noFill/>
          <a:ln>
            <a:solidFill>
              <a:srgbClr val="0BB8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6600" b="1" dirty="0">
                <a:solidFill>
                  <a:schemeClr val="bg2">
                    <a:lumMod val="50000"/>
                  </a:schemeClr>
                </a:solidFill>
              </a:rPr>
              <a:t>CONTEXTO</a:t>
            </a:r>
          </a:p>
        </p:txBody>
      </p:sp>
    </p:spTree>
    <p:extLst>
      <p:ext uri="{BB962C8B-B14F-4D97-AF65-F5344CB8AC3E}">
        <p14:creationId xmlns:p14="http://schemas.microsoft.com/office/powerpoint/2010/main" val="531583042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909461F-94DA-4A8E-9D4D-4DFFE909E29C}"/>
              </a:ext>
            </a:extLst>
          </p:cNvPr>
          <p:cNvSpPr txBox="1"/>
          <p:nvPr/>
        </p:nvSpPr>
        <p:spPr>
          <a:xfrm>
            <a:off x="472176" y="1433982"/>
            <a:ext cx="10251242" cy="2010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285750" algn="just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r>
              <a:rPr lang="es-MX" dirty="0">
                <a:latin typeface="Arial" panose="020B0604020202020204" pitchFamily="34" charset="0"/>
                <a:cs typeface="Times New Roman" panose="02020603050405020304" pitchFamily="18" charset="0"/>
              </a:rPr>
              <a:t>Ubicación de la institución educativa (zona urbana o rural)</a:t>
            </a:r>
          </a:p>
          <a:p>
            <a:pPr marL="514350" indent="-285750" algn="just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r>
              <a:rPr lang="es-MX" dirty="0">
                <a:latin typeface="Arial" panose="020B0604020202020204" pitchFamily="34" charset="0"/>
                <a:cs typeface="Times New Roman" panose="02020603050405020304" pitchFamily="18" charset="0"/>
              </a:rPr>
              <a:t>Cantidad y características de los estudiantes </a:t>
            </a:r>
          </a:p>
          <a:p>
            <a:pPr marL="514350" indent="-285750" algn="just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r>
              <a:rPr lang="es-MX" dirty="0">
                <a:latin typeface="Arial" panose="020B0604020202020204" pitchFamily="34" charset="0"/>
                <a:cs typeface="Times New Roman" panose="02020603050405020304" pitchFamily="18" charset="0"/>
              </a:rPr>
              <a:t>Principales actividades a las que se dedican las familias. </a:t>
            </a:r>
          </a:p>
          <a:p>
            <a:pPr marL="228600" algn="just">
              <a:lnSpc>
                <a:spcPct val="150000"/>
              </a:lnSpc>
              <a:spcAft>
                <a:spcPts val="800"/>
              </a:spcAft>
            </a:pPr>
            <a:endParaRPr lang="es-MX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F6DF00A-0539-4497-B12C-77CB2B42F6BC}"/>
              </a:ext>
            </a:extLst>
          </p:cNvPr>
          <p:cNvSpPr txBox="1"/>
          <p:nvPr/>
        </p:nvSpPr>
        <p:spPr>
          <a:xfrm>
            <a:off x="830183" y="5424018"/>
            <a:ext cx="2570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/>
              <a:t>Tiempo de exposición promedio 1min 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965730E-E6F4-0B21-9933-9FEB74EF2A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268" t="14869" r="30253" b="67655"/>
          <a:stretch/>
        </p:blipFill>
        <p:spPr>
          <a:xfrm>
            <a:off x="0" y="-19814"/>
            <a:ext cx="7025268" cy="95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27707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/>
          <p:cNvSpPr/>
          <p:nvPr/>
        </p:nvSpPr>
        <p:spPr>
          <a:xfrm>
            <a:off x="383038" y="2103518"/>
            <a:ext cx="2962965" cy="2553834"/>
          </a:xfrm>
          <a:prstGeom prst="roundRect">
            <a:avLst>
              <a:gd name="adj" fmla="val 13554"/>
            </a:avLst>
          </a:prstGeom>
          <a:solidFill>
            <a:srgbClr val="00A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8" name="Rectángulo redondeado 7"/>
          <p:cNvSpPr/>
          <p:nvPr/>
        </p:nvSpPr>
        <p:spPr>
          <a:xfrm>
            <a:off x="6711122" y="5109816"/>
            <a:ext cx="5689600" cy="215901"/>
          </a:xfrm>
          <a:prstGeom prst="roundRect">
            <a:avLst>
              <a:gd name="adj" fmla="val 50000"/>
            </a:avLst>
          </a:prstGeom>
          <a:solidFill>
            <a:srgbClr val="AFC0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9" name="Rectángulo 8"/>
          <p:cNvSpPr/>
          <p:nvPr/>
        </p:nvSpPr>
        <p:spPr>
          <a:xfrm>
            <a:off x="593955" y="2188109"/>
            <a:ext cx="228005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3800" b="1" dirty="0">
                <a:solidFill>
                  <a:schemeClr val="bg1"/>
                </a:solidFill>
              </a:rPr>
              <a:t>2. 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666D15F7-CA91-4E35-AC72-581CE60067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400" y="1269228"/>
            <a:ext cx="2521726" cy="3840588"/>
          </a:xfrm>
          <a:prstGeom prst="rect">
            <a:avLst/>
          </a:prstGeom>
        </p:spPr>
      </p:pic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C8B3328E-C594-4BA5-9CF5-ED803482DB05}"/>
              </a:ext>
            </a:extLst>
          </p:cNvPr>
          <p:cNvSpPr/>
          <p:nvPr/>
        </p:nvSpPr>
        <p:spPr>
          <a:xfrm>
            <a:off x="2465614" y="2119766"/>
            <a:ext cx="7090308" cy="2537586"/>
          </a:xfrm>
          <a:prstGeom prst="roundRect">
            <a:avLst/>
          </a:prstGeom>
          <a:noFill/>
          <a:ln>
            <a:solidFill>
              <a:srgbClr val="0BB8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4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761E156-C22B-4BEC-9663-1827F98A6FE2}"/>
              </a:ext>
            </a:extLst>
          </p:cNvPr>
          <p:cNvSpPr txBox="1"/>
          <p:nvPr/>
        </p:nvSpPr>
        <p:spPr>
          <a:xfrm>
            <a:off x="2800350" y="2452896"/>
            <a:ext cx="640080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s-MX" sz="4400" b="1" i="0" u="none" strike="noStrike" kern="1200" cap="none" spc="0" normalizeH="0" baseline="0" noProof="0" dirty="0">
                <a:ln>
                  <a:noFill/>
                </a:ln>
                <a:solidFill>
                  <a:srgbClr val="03426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  </a:t>
            </a:r>
            <a:r>
              <a:rPr kumimoji="0" lang="es-MX" sz="4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INDENTIFICACIÓN DE    </a:t>
            </a:r>
          </a:p>
          <a:p>
            <a:pPr algn="ctr"/>
            <a:r>
              <a:rPr lang="es-MX" sz="4400" b="1" dirty="0">
                <a:solidFill>
                  <a:schemeClr val="bg2">
                    <a:lumMod val="50000"/>
                  </a:schemeClr>
                </a:solidFill>
                <a:latin typeface="Calibri"/>
                <a:ea typeface="+mj-ea"/>
                <a:cs typeface="+mj-cs"/>
              </a:rPr>
              <a:t>      </a:t>
            </a:r>
            <a:r>
              <a:rPr kumimoji="0" lang="es-MX" sz="4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 PROBLEMÁTICA </a:t>
            </a:r>
            <a:br>
              <a:rPr kumimoji="0" lang="es-MX" sz="4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s-MX" sz="4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       Y SUS EVIDENCIAS </a:t>
            </a:r>
            <a:endParaRPr lang="es-PE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14498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B6329AA3-1CDD-434F-B3BC-DFD037B7083C}"/>
              </a:ext>
            </a:extLst>
          </p:cNvPr>
          <p:cNvSpPr txBox="1"/>
          <p:nvPr/>
        </p:nvSpPr>
        <p:spPr>
          <a:xfrm>
            <a:off x="552386" y="1754824"/>
            <a:ext cx="10251242" cy="1390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algn="just">
              <a:lnSpc>
                <a:spcPct val="150000"/>
              </a:lnSpc>
              <a:spcAft>
                <a:spcPts val="800"/>
              </a:spcAft>
            </a:pPr>
            <a:r>
              <a:rPr lang="es-MX" dirty="0">
                <a:latin typeface="Arial" panose="020B0604020202020204" pitchFamily="34" charset="0"/>
                <a:cs typeface="Times New Roman" panose="02020603050405020304" pitchFamily="18" charset="0"/>
              </a:rPr>
              <a:t>Descripción detallada ,precisa de la problemática o desafío y las evidencias confiables que la respaldan. </a:t>
            </a:r>
          </a:p>
          <a:p>
            <a:pPr marL="228600" algn="just">
              <a:lnSpc>
                <a:spcPct val="150000"/>
              </a:lnSpc>
              <a:spcAft>
                <a:spcPts val="800"/>
              </a:spcAft>
            </a:pPr>
            <a:endParaRPr lang="es-MX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5F4E886-4FE2-40B2-A2FA-BC7CE2B5BBAD}"/>
              </a:ext>
            </a:extLst>
          </p:cNvPr>
          <p:cNvSpPr txBox="1"/>
          <p:nvPr/>
        </p:nvSpPr>
        <p:spPr>
          <a:xfrm>
            <a:off x="830183" y="5424018"/>
            <a:ext cx="2570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/>
              <a:t>Tiempo de exposición promedio 2 min 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E93AD4E-43C7-7EC7-9064-E35867BFDB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268" t="14869" r="30253" b="67655"/>
          <a:stretch/>
        </p:blipFill>
        <p:spPr>
          <a:xfrm>
            <a:off x="0" y="-19813"/>
            <a:ext cx="6222380" cy="1198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945307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redondeado 7"/>
          <p:cNvSpPr/>
          <p:nvPr/>
        </p:nvSpPr>
        <p:spPr>
          <a:xfrm>
            <a:off x="6711122" y="5109816"/>
            <a:ext cx="5689600" cy="215901"/>
          </a:xfrm>
          <a:prstGeom prst="roundRect">
            <a:avLst>
              <a:gd name="adj" fmla="val 50000"/>
            </a:avLst>
          </a:prstGeom>
          <a:solidFill>
            <a:srgbClr val="AFC0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3" name="Rectángulo redondeado 2"/>
          <p:cNvSpPr/>
          <p:nvPr/>
        </p:nvSpPr>
        <p:spPr>
          <a:xfrm>
            <a:off x="342860" y="2119766"/>
            <a:ext cx="2962965" cy="2553834"/>
          </a:xfrm>
          <a:prstGeom prst="roundRect">
            <a:avLst>
              <a:gd name="adj" fmla="val 13554"/>
            </a:avLst>
          </a:prstGeom>
          <a:solidFill>
            <a:srgbClr val="00A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9" name="Rectángulo 8"/>
          <p:cNvSpPr/>
          <p:nvPr/>
        </p:nvSpPr>
        <p:spPr>
          <a:xfrm>
            <a:off x="593955" y="2188109"/>
            <a:ext cx="228005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3800" b="1" dirty="0">
                <a:solidFill>
                  <a:schemeClr val="bg1"/>
                </a:solidFill>
              </a:rPr>
              <a:t>3. 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A8D977D7-437D-46C3-9AFC-AC10641259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22" y="1248234"/>
            <a:ext cx="2401481" cy="3861582"/>
          </a:xfrm>
          <a:prstGeom prst="rect">
            <a:avLst/>
          </a:prstGeom>
        </p:spPr>
      </p:pic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CC6A8DFE-102E-4442-9780-12185147CBB1}"/>
              </a:ext>
            </a:extLst>
          </p:cNvPr>
          <p:cNvSpPr/>
          <p:nvPr/>
        </p:nvSpPr>
        <p:spPr>
          <a:xfrm>
            <a:off x="2465614" y="2119766"/>
            <a:ext cx="7090308" cy="2553834"/>
          </a:xfrm>
          <a:prstGeom prst="roundRect">
            <a:avLst/>
          </a:prstGeom>
          <a:noFill/>
          <a:ln>
            <a:solidFill>
              <a:srgbClr val="0BB8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4800" dirty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es-PE" sz="5500" b="1" dirty="0">
                <a:solidFill>
                  <a:schemeClr val="bg2">
                    <a:lumMod val="50000"/>
                  </a:schemeClr>
                </a:solidFill>
              </a:rPr>
              <a:t>OBJETIVO DEL PROYECTO</a:t>
            </a:r>
          </a:p>
        </p:txBody>
      </p:sp>
    </p:spTree>
    <p:extLst>
      <p:ext uri="{BB962C8B-B14F-4D97-AF65-F5344CB8AC3E}">
        <p14:creationId xmlns:p14="http://schemas.microsoft.com/office/powerpoint/2010/main" val="1192671377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>
            <a:extLst>
              <a:ext uri="{FF2B5EF4-FFF2-40B4-BE49-F238E27FC236}">
                <a16:creationId xmlns:a16="http://schemas.microsoft.com/office/drawing/2014/main" id="{1B0601AC-CF7C-403B-80C9-F17685CF3DE3}"/>
              </a:ext>
            </a:extLst>
          </p:cNvPr>
          <p:cNvSpPr txBox="1"/>
          <p:nvPr/>
        </p:nvSpPr>
        <p:spPr>
          <a:xfrm>
            <a:off x="552386" y="1754824"/>
            <a:ext cx="10251242" cy="974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algn="just">
              <a:lnSpc>
                <a:spcPct val="150000"/>
              </a:lnSpc>
              <a:spcAft>
                <a:spcPts val="800"/>
              </a:spcAft>
            </a:pPr>
            <a:r>
              <a:rPr lang="es-MX" dirty="0">
                <a:latin typeface="Arial" panose="020B0604020202020204" pitchFamily="34" charset="0"/>
                <a:cs typeface="Times New Roman" panose="02020603050405020304" pitchFamily="18" charset="0"/>
              </a:rPr>
              <a:t>Redacción clara y puntual del objetivo y su vinculación con el problema o desafío. </a:t>
            </a:r>
          </a:p>
          <a:p>
            <a:pPr marL="228600" algn="just">
              <a:lnSpc>
                <a:spcPct val="150000"/>
              </a:lnSpc>
              <a:spcAft>
                <a:spcPts val="800"/>
              </a:spcAft>
            </a:pPr>
            <a:endParaRPr lang="es-MX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A5DC7B5-BDC0-4EC7-BD97-73A2DC094BF3}"/>
              </a:ext>
            </a:extLst>
          </p:cNvPr>
          <p:cNvSpPr txBox="1"/>
          <p:nvPr/>
        </p:nvSpPr>
        <p:spPr>
          <a:xfrm>
            <a:off x="830183" y="5424018"/>
            <a:ext cx="2570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/>
              <a:t>Tiempo de exposición promedio 1 min 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F98284C-108E-8078-A5ED-72B825167D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268" t="14869" r="30253" b="67655"/>
          <a:stretch/>
        </p:blipFill>
        <p:spPr>
          <a:xfrm>
            <a:off x="0" y="-19813"/>
            <a:ext cx="6222380" cy="1198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65015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/>
          <p:cNvSpPr/>
          <p:nvPr/>
        </p:nvSpPr>
        <p:spPr>
          <a:xfrm>
            <a:off x="329056" y="2180025"/>
            <a:ext cx="2962965" cy="2553834"/>
          </a:xfrm>
          <a:prstGeom prst="roundRect">
            <a:avLst>
              <a:gd name="adj" fmla="val 13554"/>
            </a:avLst>
          </a:prstGeom>
          <a:solidFill>
            <a:srgbClr val="00A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8" name="Rectángulo redondeado 7"/>
          <p:cNvSpPr/>
          <p:nvPr/>
        </p:nvSpPr>
        <p:spPr>
          <a:xfrm>
            <a:off x="6711122" y="5109816"/>
            <a:ext cx="5689600" cy="215901"/>
          </a:xfrm>
          <a:prstGeom prst="roundRect">
            <a:avLst>
              <a:gd name="adj" fmla="val 50000"/>
            </a:avLst>
          </a:prstGeom>
          <a:solidFill>
            <a:srgbClr val="AFC0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9" name="Rectángulo 8"/>
          <p:cNvSpPr/>
          <p:nvPr/>
        </p:nvSpPr>
        <p:spPr>
          <a:xfrm>
            <a:off x="593955" y="2188109"/>
            <a:ext cx="228005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3800" b="1" dirty="0">
                <a:solidFill>
                  <a:schemeClr val="bg1"/>
                </a:solidFill>
              </a:rPr>
              <a:t>4.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686" y="1269228"/>
            <a:ext cx="2521726" cy="3840588"/>
          </a:xfrm>
          <a:prstGeom prst="rect">
            <a:avLst/>
          </a:prstGeom>
        </p:spPr>
      </p:pic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D815F328-22FE-4216-845C-057DA4BD0BEA}"/>
              </a:ext>
            </a:extLst>
          </p:cNvPr>
          <p:cNvSpPr/>
          <p:nvPr/>
        </p:nvSpPr>
        <p:spPr>
          <a:xfrm>
            <a:off x="2616068" y="2188109"/>
            <a:ext cx="7090308" cy="2553834"/>
          </a:xfrm>
          <a:prstGeom prst="roundRect">
            <a:avLst/>
          </a:prstGeom>
          <a:noFill/>
          <a:ln>
            <a:solidFill>
              <a:srgbClr val="0BB8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4800" dirty="0">
                <a:solidFill>
                  <a:schemeClr val="bg2">
                    <a:lumMod val="50000"/>
                  </a:schemeClr>
                </a:solidFill>
              </a:rPr>
              <a:t>   </a:t>
            </a:r>
            <a:endParaRPr lang="es-PE" sz="55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5B604CF-CF3A-4403-B243-E105FE2D12CE}"/>
              </a:ext>
            </a:extLst>
          </p:cNvPr>
          <p:cNvSpPr txBox="1"/>
          <p:nvPr/>
        </p:nvSpPr>
        <p:spPr>
          <a:xfrm>
            <a:off x="2895600" y="2119766"/>
            <a:ext cx="6400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VALOR AGREGADO</a:t>
            </a:r>
          </a:p>
          <a:p>
            <a:pPr algn="ctr"/>
            <a:endParaRPr kumimoji="0" lang="es-MX" sz="40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15977310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8E676418-AF6A-4389-A6D4-47ED9234D2B3}"/>
              </a:ext>
            </a:extLst>
          </p:cNvPr>
          <p:cNvSpPr txBox="1"/>
          <p:nvPr/>
        </p:nvSpPr>
        <p:spPr>
          <a:xfrm>
            <a:off x="830183" y="5424018"/>
            <a:ext cx="2570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/>
              <a:t>Tiempo de exposición promedio 4 min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2E68198-0644-4F20-BE80-CBA7EA6E823A}"/>
              </a:ext>
            </a:extLst>
          </p:cNvPr>
          <p:cNvSpPr txBox="1"/>
          <p:nvPr/>
        </p:nvSpPr>
        <p:spPr>
          <a:xfrm>
            <a:off x="1345759" y="1410219"/>
            <a:ext cx="60946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dirty="0"/>
              <a:t>Muestra de la GRÁFICA</a:t>
            </a:r>
            <a:br>
              <a:rPr lang="es-PE" dirty="0"/>
            </a:br>
            <a:endParaRPr lang="es-PE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746D22C-530C-B029-4F49-851B2561EE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268" t="14869" r="30253" b="67655"/>
          <a:stretch/>
        </p:blipFill>
        <p:spPr>
          <a:xfrm>
            <a:off x="0" y="-19813"/>
            <a:ext cx="6222380" cy="1198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42956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7730</TotalTime>
  <Words>210</Words>
  <Application>Microsoft Office PowerPoint</Application>
  <PresentationFormat>Panorámica</PresentationFormat>
  <Paragraphs>39</Paragraphs>
  <Slides>15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Gill Sans</vt:lpstr>
      <vt:lpstr>Lato</vt:lpstr>
      <vt:lpstr>1_Tema de Office</vt:lpstr>
      <vt:lpstr> Título de la estrategia implementada para la ejecución del plan lector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ESTRATEGIAS DE SOSTENIBILIDAD y DESAFIOS </vt:lpstr>
      <vt:lpstr> LOGROS OBSERVABLES LUEGO DE LA APLICACIÓN DE ESTRATEGIAS O ACTIVIDADES  DEL PLAN LECTOR 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Vanessa Toribio</dc:creator>
  <cp:lastModifiedBy>Maribel romero</cp:lastModifiedBy>
  <cp:revision>662</cp:revision>
  <dcterms:created xsi:type="dcterms:W3CDTF">2017-05-02T03:57:23Z</dcterms:created>
  <dcterms:modified xsi:type="dcterms:W3CDTF">2023-08-14T00:52:06Z</dcterms:modified>
</cp:coreProperties>
</file>